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8" r:id="rId2"/>
    <p:sldId id="270" r:id="rId3"/>
    <p:sldId id="261" r:id="rId4"/>
    <p:sldId id="273" r:id="rId5"/>
    <p:sldId id="286" r:id="rId6"/>
    <p:sldId id="295" r:id="rId7"/>
    <p:sldId id="278" r:id="rId8"/>
  </p:sldIdLst>
  <p:sldSz cx="9144000" cy="5143500" type="screen16x9"/>
  <p:notesSz cx="6858000" cy="9144000"/>
  <p:embeddedFontLst>
    <p:embeddedFont>
      <p:font typeface="Adobe Fan Heiti Std B" panose="020B0700000000000000" pitchFamily="34" charset="-128"/>
      <p:bold r:id="rId10"/>
    </p:embeddedFont>
    <p:embeddedFont>
      <p:font typeface="Oswald" panose="00000500000000000000" pitchFamily="2" charset="0"/>
      <p:regular r:id="rId11"/>
      <p:bold r:id="rId12"/>
    </p:embeddedFont>
    <p:embeddedFont>
      <p:font typeface="Source Sans Pro" panose="020B0503030403020204" pitchFamily="3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91A1956-3D7E-41C0-9DF7-105A978C6925}">
  <a:tblStyle styleId="{891A1956-3D7E-41C0-9DF7-105A978C692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82E05BE-877C-40BA-BEE6-E4ECDAF45F9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033" autoAdjust="0"/>
  </p:normalViewPr>
  <p:slideViewPr>
    <p:cSldViewPr snapToGrid="0">
      <p:cViewPr>
        <p:scale>
          <a:sx n="110" d="100"/>
          <a:sy n="110" d="100"/>
        </p:scale>
        <p:origin x="65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eMart to reach customers who want to purchase their products and services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</a:rPr>
              <a:t>All the services and supplies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</a:rPr>
              <a:t>Objectives of database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Administrator are not users but owners of the system and they can 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cd566ac1d1_0_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cd566ac1d1_0_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cd566ac1d1_0_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cd566ac1d1_0_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34790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162" name="Google Shape;162;p5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163" name="Google Shape;163;p5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5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5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5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167" name="Google Shape;167;p5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8" name="Google Shape;168;p5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9" name="Google Shape;169;p5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70" name="Google Shape;170;p5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171" name="Google Shape;171;p5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" name="Google Shape;196;p5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5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5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7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49" name="Google Shape;249;p7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50" name="Google Shape;250;p7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7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7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" name="Google Shape;253;p7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54" name="Google Shape;254;p7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55" name="Google Shape;255;p7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56" name="Google Shape;256;p7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57" name="Google Shape;257;p7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258" name="Google Shape;258;p7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7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7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7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7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7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7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7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7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7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7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7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7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7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7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7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7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7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7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" name="Google Shape;283;p7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7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7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7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7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7"/>
          <p:cNvSpPr txBox="1">
            <a:spLocks noGrp="1"/>
          </p:cNvSpPr>
          <p:nvPr>
            <p:ph type="body" idx="1"/>
          </p:nvPr>
        </p:nvSpPr>
        <p:spPr>
          <a:xfrm>
            <a:off x="705900" y="1626600"/>
            <a:ext cx="2471700" cy="27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9" name="Google Shape;289;p7"/>
          <p:cNvSpPr txBox="1">
            <a:spLocks noGrp="1"/>
          </p:cNvSpPr>
          <p:nvPr>
            <p:ph type="body" idx="2"/>
          </p:nvPr>
        </p:nvSpPr>
        <p:spPr>
          <a:xfrm>
            <a:off x="3304125" y="1626600"/>
            <a:ext cx="2471700" cy="27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0" name="Google Shape;290;p7"/>
          <p:cNvSpPr txBox="1">
            <a:spLocks noGrp="1"/>
          </p:cNvSpPr>
          <p:nvPr>
            <p:ph type="body" idx="3"/>
          </p:nvPr>
        </p:nvSpPr>
        <p:spPr>
          <a:xfrm>
            <a:off x="5902350" y="1626600"/>
            <a:ext cx="2471700" cy="27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1" name="Google Shape;291;p7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0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78" name="Google Shape;378;p10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79" name="Google Shape;379;p10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0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0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2" name="Google Shape;382;p10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83" name="Google Shape;383;p10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84" name="Google Shape;384;p10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85" name="Google Shape;385;p10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386" name="Google Shape;386;p10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87" name="Google Shape;387;p10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0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0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0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0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0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0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0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0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0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0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0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0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0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0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0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0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0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0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0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0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0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0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0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" name="Google Shape;412;p10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10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0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0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0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ll graph">
  <p:cSld name="BLANK_2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1"/>
          <p:cNvSpPr/>
          <p:nvPr/>
        </p:nvSpPr>
        <p:spPr>
          <a:xfrm>
            <a:off x="-20075" y="636775"/>
            <a:ext cx="9203950" cy="4550900"/>
          </a:xfrm>
          <a:custGeom>
            <a:avLst/>
            <a:gdLst/>
            <a:ahLst/>
            <a:cxnLst/>
            <a:rect l="l" t="t" r="r" b="b"/>
            <a:pathLst>
              <a:path w="368158" h="182036" extrusionOk="0">
                <a:moveTo>
                  <a:pt x="41" y="263"/>
                </a:moveTo>
                <a:lnTo>
                  <a:pt x="16234" y="11294"/>
                </a:lnTo>
                <a:lnTo>
                  <a:pt x="31283" y="5122"/>
                </a:lnTo>
                <a:lnTo>
                  <a:pt x="62144" y="4991"/>
                </a:lnTo>
                <a:lnTo>
                  <a:pt x="77384" y="0"/>
                </a:lnTo>
                <a:lnTo>
                  <a:pt x="92624" y="13527"/>
                </a:lnTo>
                <a:lnTo>
                  <a:pt x="107674" y="21276"/>
                </a:lnTo>
                <a:lnTo>
                  <a:pt x="122723" y="21145"/>
                </a:lnTo>
                <a:lnTo>
                  <a:pt x="138725" y="10375"/>
                </a:lnTo>
                <a:lnTo>
                  <a:pt x="153775" y="7880"/>
                </a:lnTo>
                <a:lnTo>
                  <a:pt x="168443" y="2349"/>
                </a:lnTo>
                <a:lnTo>
                  <a:pt x="184064" y="14841"/>
                </a:lnTo>
                <a:lnTo>
                  <a:pt x="199304" y="15274"/>
                </a:lnTo>
                <a:lnTo>
                  <a:pt x="214354" y="25085"/>
                </a:lnTo>
                <a:lnTo>
                  <a:pt x="229784" y="25085"/>
                </a:lnTo>
                <a:lnTo>
                  <a:pt x="245786" y="20094"/>
                </a:lnTo>
                <a:lnTo>
                  <a:pt x="260836" y="20094"/>
                </a:lnTo>
                <a:lnTo>
                  <a:pt x="275123" y="11426"/>
                </a:lnTo>
                <a:lnTo>
                  <a:pt x="291316" y="16810"/>
                </a:lnTo>
                <a:lnTo>
                  <a:pt x="305603" y="8143"/>
                </a:lnTo>
                <a:lnTo>
                  <a:pt x="336464" y="8012"/>
                </a:lnTo>
                <a:lnTo>
                  <a:pt x="351514" y="11294"/>
                </a:lnTo>
                <a:lnTo>
                  <a:pt x="367325" y="2758"/>
                </a:lnTo>
                <a:lnTo>
                  <a:pt x="368158" y="181769"/>
                </a:lnTo>
                <a:lnTo>
                  <a:pt x="0" y="18203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419" name="Google Shape;419;p11"/>
          <p:cNvSpPr/>
          <p:nvPr/>
        </p:nvSpPr>
        <p:spPr>
          <a:xfrm>
            <a:off x="-33475" y="768100"/>
            <a:ext cx="9210650" cy="4406200"/>
          </a:xfrm>
          <a:custGeom>
            <a:avLst/>
            <a:gdLst/>
            <a:ahLst/>
            <a:cxnLst/>
            <a:rect l="l" t="t" r="r" b="b"/>
            <a:pathLst>
              <a:path w="368426" h="176248" extrusionOk="0">
                <a:moveTo>
                  <a:pt x="577" y="5516"/>
                </a:moveTo>
                <a:lnTo>
                  <a:pt x="16960" y="11214"/>
                </a:lnTo>
                <a:lnTo>
                  <a:pt x="47440" y="11214"/>
                </a:lnTo>
                <a:lnTo>
                  <a:pt x="62680" y="6843"/>
                </a:lnTo>
                <a:lnTo>
                  <a:pt x="77920" y="16156"/>
                </a:lnTo>
                <a:lnTo>
                  <a:pt x="93160" y="16156"/>
                </a:lnTo>
                <a:lnTo>
                  <a:pt x="107638" y="11214"/>
                </a:lnTo>
                <a:lnTo>
                  <a:pt x="122878" y="8173"/>
                </a:lnTo>
                <a:lnTo>
                  <a:pt x="138880" y="8173"/>
                </a:lnTo>
                <a:lnTo>
                  <a:pt x="154120" y="10834"/>
                </a:lnTo>
                <a:lnTo>
                  <a:pt x="168979" y="7603"/>
                </a:lnTo>
                <a:lnTo>
                  <a:pt x="184219" y="12734"/>
                </a:lnTo>
                <a:lnTo>
                  <a:pt x="199840" y="20527"/>
                </a:lnTo>
                <a:lnTo>
                  <a:pt x="214318" y="15205"/>
                </a:lnTo>
                <a:lnTo>
                  <a:pt x="229939" y="15205"/>
                </a:lnTo>
                <a:lnTo>
                  <a:pt x="245560" y="5892"/>
                </a:lnTo>
                <a:lnTo>
                  <a:pt x="260800" y="11214"/>
                </a:lnTo>
                <a:lnTo>
                  <a:pt x="276040" y="11214"/>
                </a:lnTo>
                <a:lnTo>
                  <a:pt x="291280" y="6843"/>
                </a:lnTo>
                <a:lnTo>
                  <a:pt x="321760" y="6843"/>
                </a:lnTo>
                <a:lnTo>
                  <a:pt x="337000" y="15966"/>
                </a:lnTo>
                <a:lnTo>
                  <a:pt x="351478" y="12734"/>
                </a:lnTo>
                <a:lnTo>
                  <a:pt x="367861" y="0"/>
                </a:lnTo>
                <a:lnTo>
                  <a:pt x="368426" y="176248"/>
                </a:lnTo>
                <a:lnTo>
                  <a:pt x="0" y="176248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420" name="Google Shape;420;p11"/>
          <p:cNvSpPr/>
          <p:nvPr/>
        </p:nvSpPr>
        <p:spPr>
          <a:xfrm rot="8100000">
            <a:off x="1847981" y="44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11"/>
          <p:cNvSpPr/>
          <p:nvPr/>
        </p:nvSpPr>
        <p:spPr>
          <a:xfrm rot="8100000">
            <a:off x="6038981" y="72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11"/>
          <p:cNvSpPr/>
          <p:nvPr/>
        </p:nvSpPr>
        <p:spPr>
          <a:xfrm rot="8100000">
            <a:off x="7181981" y="76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" name="Google Shape;423;p11"/>
          <p:cNvGrpSpPr/>
          <p:nvPr/>
        </p:nvGrpSpPr>
        <p:grpSpPr>
          <a:xfrm>
            <a:off x="-9525" y="652475"/>
            <a:ext cx="9167825" cy="595300"/>
            <a:chOff x="-9525" y="4462475"/>
            <a:chExt cx="9167825" cy="595300"/>
          </a:xfrm>
        </p:grpSpPr>
        <p:sp>
          <p:nvSpPr>
            <p:cNvPr id="424" name="Google Shape;424;p11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25" name="Google Shape;425;p11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26" name="Google Shape;426;p11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427" name="Google Shape;427;p11"/>
          <p:cNvGrpSpPr/>
          <p:nvPr/>
        </p:nvGrpSpPr>
        <p:grpSpPr>
          <a:xfrm>
            <a:off x="-42837" y="633488"/>
            <a:ext cx="9229575" cy="642787"/>
            <a:chOff x="-42837" y="4443488"/>
            <a:chExt cx="9229575" cy="642787"/>
          </a:xfrm>
        </p:grpSpPr>
        <p:sp>
          <p:nvSpPr>
            <p:cNvPr id="428" name="Google Shape;428;p11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1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1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1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1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1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1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1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1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1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1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1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1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1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1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1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1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1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1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1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1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1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1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1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1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3" name="Google Shape;453;p11"/>
          <p:cNvSpPr/>
          <p:nvPr/>
        </p:nvSpPr>
        <p:spPr>
          <a:xfrm>
            <a:off x="2990700" y="77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11"/>
          <p:cNvSpPr/>
          <p:nvPr/>
        </p:nvSpPr>
        <p:spPr>
          <a:xfrm>
            <a:off x="1085700" y="106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11"/>
          <p:cNvSpPr/>
          <p:nvPr/>
        </p:nvSpPr>
        <p:spPr>
          <a:xfrm>
            <a:off x="4895700" y="70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11"/>
          <p:cNvSpPr/>
          <p:nvPr/>
        </p:nvSpPr>
        <p:spPr>
          <a:xfrm rot="8100000">
            <a:off x="8699949" y="51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11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8;p1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" name="Google Shape;9;p1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10;p1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1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17;p1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1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1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0;p1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1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22;p1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23;p1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4" name="Google Shape;24;p1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5" name="Google Shape;25;p1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6" name="Google Shape;26;p1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7" name="Google Shape;27;p1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28;p1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29;p1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30" name="Google Shape;30;p1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1" name="Google Shape;31;p1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◉"/>
              <a:defRPr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◉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32" name="Google Shape;32;p1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3" r:id="rId2"/>
    <p:sldLayoutId id="2147483656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15"/>
          <p:cNvSpPr txBox="1">
            <a:spLocks noGrp="1"/>
          </p:cNvSpPr>
          <p:nvPr>
            <p:ph type="ctrTitle" idx="4294967295"/>
          </p:nvPr>
        </p:nvSpPr>
        <p:spPr>
          <a:xfrm>
            <a:off x="1275150" y="550914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 dirty="0"/>
              <a:t>eMart</a:t>
            </a:r>
            <a:endParaRPr sz="10000" dirty="0"/>
          </a:p>
        </p:txBody>
      </p:sp>
      <p:sp>
        <p:nvSpPr>
          <p:cNvPr id="479" name="Google Shape;479;p15"/>
          <p:cNvSpPr txBox="1">
            <a:spLocks noGrp="1"/>
          </p:cNvSpPr>
          <p:nvPr>
            <p:ph type="subTitle" idx="4294967295"/>
          </p:nvPr>
        </p:nvSpPr>
        <p:spPr>
          <a:xfrm>
            <a:off x="1275150" y="1224461"/>
            <a:ext cx="6593700" cy="8560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600" b="1" dirty="0"/>
              <a:t>The Online Marketplace</a:t>
            </a:r>
            <a:endParaRPr sz="3600" b="1" dirty="0"/>
          </a:p>
        </p:txBody>
      </p:sp>
      <p:sp>
        <p:nvSpPr>
          <p:cNvPr id="480" name="Google Shape;480;p15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E96FE2-BB7D-4368-B925-1E28B252FB94}"/>
              </a:ext>
            </a:extLst>
          </p:cNvPr>
          <p:cNvSpPr txBox="1"/>
          <p:nvPr/>
        </p:nvSpPr>
        <p:spPr>
          <a:xfrm>
            <a:off x="5612780" y="2797923"/>
            <a:ext cx="3389971" cy="1509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u="sng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Group 03</a:t>
            </a:r>
          </a:p>
          <a:p>
            <a:pPr marL="285750" indent="-285750">
              <a:lnSpc>
                <a:spcPct val="150000"/>
              </a:lnSpc>
              <a:spcBef>
                <a:spcPts val="125"/>
              </a:spcBef>
              <a:spcAft>
                <a:spcPts val="125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E/18/028 – Ariyawansha P. H. J. U.</a:t>
            </a:r>
          </a:p>
          <a:p>
            <a:pPr marL="285750" indent="-285750">
              <a:lnSpc>
                <a:spcPct val="150000"/>
              </a:lnSpc>
              <a:spcBef>
                <a:spcPts val="125"/>
              </a:spcBef>
              <a:spcAft>
                <a:spcPts val="125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E/18/173 – </a:t>
            </a:r>
            <a:r>
              <a:rPr lang="en-US" dirty="0" err="1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Kasthuripitiya</a:t>
            </a:r>
            <a:r>
              <a:rPr lang="en-US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 K. A. I. M.</a:t>
            </a:r>
          </a:p>
          <a:p>
            <a:pPr marL="285750" indent="-285750">
              <a:lnSpc>
                <a:spcPct val="150000"/>
              </a:lnSpc>
              <a:spcBef>
                <a:spcPts val="125"/>
              </a:spcBef>
              <a:spcAft>
                <a:spcPts val="125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E/18/285 – Ranasinghe S. M. T. S. C.</a:t>
            </a:r>
          </a:p>
        </p:txBody>
      </p:sp>
      <p:sp>
        <p:nvSpPr>
          <p:cNvPr id="7" name="Google Shape;479;p15">
            <a:extLst>
              <a:ext uri="{FF2B5EF4-FFF2-40B4-BE49-F238E27FC236}">
                <a16:creationId xmlns:a16="http://schemas.microsoft.com/office/drawing/2014/main" id="{179D841C-F9CD-4C83-ACD7-83A882649144}"/>
              </a:ext>
            </a:extLst>
          </p:cNvPr>
          <p:cNvSpPr txBox="1">
            <a:spLocks/>
          </p:cNvSpPr>
          <p:nvPr/>
        </p:nvSpPr>
        <p:spPr>
          <a:xfrm>
            <a:off x="1338340" y="1810384"/>
            <a:ext cx="6593700" cy="856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◉"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◉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en-US" sz="2400" b="1" dirty="0"/>
              <a:t>Group Project – CO226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27"/>
          <p:cNvSpPr txBox="1">
            <a:spLocks noGrp="1"/>
          </p:cNvSpPr>
          <p:nvPr>
            <p:ph type="subTitle" idx="4294967295"/>
          </p:nvPr>
        </p:nvSpPr>
        <p:spPr>
          <a:xfrm>
            <a:off x="262053" y="1395131"/>
            <a:ext cx="1841811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200" b="1" u="sng" dirty="0">
                <a:solidFill>
                  <a:schemeClr val="tx1">
                    <a:lumMod val="50000"/>
                  </a:schemeClr>
                </a:solidFill>
              </a:rPr>
              <a:t>Content</a:t>
            </a:r>
          </a:p>
        </p:txBody>
      </p:sp>
      <p:sp>
        <p:nvSpPr>
          <p:cNvPr id="601" name="Google Shape;601;p27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20D51E-05AD-4C7E-BA51-FA65619A70B8}"/>
              </a:ext>
            </a:extLst>
          </p:cNvPr>
          <p:cNvSpPr txBox="1"/>
          <p:nvPr/>
        </p:nvSpPr>
        <p:spPr>
          <a:xfrm>
            <a:off x="1182958" y="2179931"/>
            <a:ext cx="4355481" cy="2229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800" b="1" dirty="0">
                <a:latin typeface="Source Sans Pro" panose="020B0503030403020204" pitchFamily="34" charset="0"/>
              </a:rPr>
              <a:t>Description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800" b="1" dirty="0">
                <a:latin typeface="Source Sans Pro" panose="020B0503030403020204" pitchFamily="34" charset="0"/>
              </a:rPr>
              <a:t>Users and their requirement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800" b="1" dirty="0">
                <a:latin typeface="Source Sans Pro" panose="020B0503030403020204" pitchFamily="34" charset="0"/>
              </a:rPr>
              <a:t>Conceptual model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800" b="1" dirty="0">
                <a:latin typeface="Source Sans Pro" panose="020B0503030403020204" pitchFamily="34" charset="0"/>
              </a:rPr>
              <a:t>Logic model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8"/>
          <p:cNvSpPr txBox="1">
            <a:spLocks noGrp="1"/>
          </p:cNvSpPr>
          <p:nvPr>
            <p:ph type="title"/>
          </p:nvPr>
        </p:nvSpPr>
        <p:spPr>
          <a:xfrm>
            <a:off x="1073700" y="269852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Description</a:t>
            </a:r>
            <a:endParaRPr sz="2400" dirty="0">
              <a:solidFill>
                <a:schemeClr val="accent2"/>
              </a:solidFill>
            </a:endParaRPr>
          </a:p>
        </p:txBody>
      </p:sp>
      <p:sp>
        <p:nvSpPr>
          <p:cNvPr id="500" name="Google Shape;500;p18"/>
          <p:cNvSpPr txBox="1">
            <a:spLocks noGrp="1"/>
          </p:cNvSpPr>
          <p:nvPr>
            <p:ph type="body" idx="1"/>
          </p:nvPr>
        </p:nvSpPr>
        <p:spPr>
          <a:xfrm>
            <a:off x="737638" y="939673"/>
            <a:ext cx="6996600" cy="19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60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Ø"/>
            </a:pPr>
            <a:r>
              <a:rPr lang="en-US" dirty="0"/>
              <a:t>eMart is an online marketplace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Ø"/>
            </a:pPr>
            <a:r>
              <a:rPr lang="en-US" dirty="0"/>
              <a:t>This Provides services and supplies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Ø"/>
            </a:pPr>
            <a:r>
              <a:rPr lang="en-US" dirty="0"/>
              <a:t>It saves customers’ time and money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Ø"/>
            </a:pPr>
            <a:r>
              <a:rPr lang="en-US" dirty="0"/>
              <a:t>Keeps users’ data safe and tracks all the information of products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Ø"/>
            </a:pPr>
            <a:r>
              <a:rPr lang="en-US" dirty="0"/>
              <a:t>Easy to update, delete and add records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Ø"/>
            </a:pPr>
            <a:r>
              <a:rPr lang="en-US" dirty="0"/>
              <a:t>Make employees’ jobs easy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Ø"/>
            </a:pPr>
            <a:r>
              <a:rPr lang="en-US" dirty="0"/>
              <a:t>Manage payment details of customers and employees</a:t>
            </a:r>
          </a:p>
          <a:p>
            <a:pPr lvl="0" algn="l" rtl="0">
              <a:spcBef>
                <a:spcPts val="600"/>
              </a:spcBef>
              <a:spcAft>
                <a:spcPts val="0"/>
              </a:spcAft>
              <a:buSzPts val="2000"/>
              <a:buFont typeface="Wingdings" panose="05000000000000000000" pitchFamily="2" charset="2"/>
              <a:buChar char="Ø"/>
            </a:pPr>
            <a:endParaRPr dirty="0"/>
          </a:p>
        </p:txBody>
      </p:sp>
      <p:sp>
        <p:nvSpPr>
          <p:cNvPr id="501" name="Google Shape;501;p18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30"/>
          <p:cNvSpPr txBox="1">
            <a:spLocks noGrp="1"/>
          </p:cNvSpPr>
          <p:nvPr>
            <p:ph type="title"/>
          </p:nvPr>
        </p:nvSpPr>
        <p:spPr>
          <a:xfrm>
            <a:off x="1047750" y="1007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Users</a:t>
            </a:r>
            <a:r>
              <a:rPr lang="en" dirty="0"/>
              <a:t> and their Requirements</a:t>
            </a:r>
            <a:endParaRPr dirty="0"/>
          </a:p>
        </p:txBody>
      </p:sp>
      <p:sp>
        <p:nvSpPr>
          <p:cNvPr id="627" name="Google Shape;627;p30"/>
          <p:cNvSpPr txBox="1">
            <a:spLocks noGrp="1"/>
          </p:cNvSpPr>
          <p:nvPr>
            <p:ph type="body" idx="1"/>
          </p:nvPr>
        </p:nvSpPr>
        <p:spPr>
          <a:xfrm>
            <a:off x="365333" y="1121292"/>
            <a:ext cx="2584997" cy="29046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b="1" dirty="0"/>
              <a:t>Customer</a:t>
            </a:r>
          </a:p>
          <a:p>
            <a:pPr marL="171450" indent="-171450"/>
            <a:r>
              <a:rPr lang="en-US" sz="1400" dirty="0"/>
              <a:t>Should register on the system</a:t>
            </a:r>
          </a:p>
          <a:p>
            <a:pPr marL="171450" indent="-171450"/>
            <a:r>
              <a:rPr lang="en-US" sz="1400" dirty="0"/>
              <a:t>Can surf on the eMart</a:t>
            </a:r>
          </a:p>
          <a:p>
            <a:pPr marL="171450" indent="-171450"/>
            <a:r>
              <a:rPr lang="en-US" sz="1400" dirty="0"/>
              <a:t>Experience all the services</a:t>
            </a:r>
          </a:p>
          <a:p>
            <a:pPr marL="171450" indent="-171450"/>
            <a:r>
              <a:rPr lang="en-US" sz="1400" dirty="0"/>
              <a:t>Choose suitable payment options</a:t>
            </a:r>
          </a:p>
          <a:p>
            <a:pPr marL="171450" indent="-171450"/>
            <a:endParaRPr sz="1100" dirty="0"/>
          </a:p>
        </p:txBody>
      </p:sp>
      <p:sp>
        <p:nvSpPr>
          <p:cNvPr id="628" name="Google Shape;628;p30"/>
          <p:cNvSpPr txBox="1">
            <a:spLocks noGrp="1"/>
          </p:cNvSpPr>
          <p:nvPr>
            <p:ph type="body" idx="2"/>
          </p:nvPr>
        </p:nvSpPr>
        <p:spPr>
          <a:xfrm>
            <a:off x="3403895" y="1119446"/>
            <a:ext cx="2597549" cy="30148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/>
              <a:t>Employee</a:t>
            </a:r>
          </a:p>
          <a:p>
            <a:pPr marL="171450" indent="-171450"/>
            <a:r>
              <a:rPr lang="en-US" sz="1400" dirty="0"/>
              <a:t>Should register on the service</a:t>
            </a:r>
          </a:p>
          <a:p>
            <a:pPr marL="171450" indent="-171450"/>
            <a:r>
              <a:rPr lang="en-US" sz="1400" dirty="0"/>
              <a:t>Provide services</a:t>
            </a:r>
          </a:p>
          <a:p>
            <a:pPr marL="171450" indent="-171450"/>
            <a:r>
              <a:rPr lang="en-US" sz="1400" dirty="0"/>
              <a:t>Can identify employers’ requirements</a:t>
            </a:r>
          </a:p>
          <a:p>
            <a:pPr marL="171450" indent="-171450"/>
            <a:r>
              <a:rPr lang="en-US" sz="1400" dirty="0"/>
              <a:t>Can get real-time payments</a:t>
            </a:r>
            <a:endParaRPr sz="1400" dirty="0"/>
          </a:p>
        </p:txBody>
      </p:sp>
      <p:sp>
        <p:nvSpPr>
          <p:cNvPr id="654" name="Google Shape;654;p30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47" name="Google Shape;1196;p48">
            <a:extLst>
              <a:ext uri="{FF2B5EF4-FFF2-40B4-BE49-F238E27FC236}">
                <a16:creationId xmlns:a16="http://schemas.microsoft.com/office/drawing/2014/main" id="{7E48D5D3-6D9B-4F07-B1F2-24834C7CF189}"/>
              </a:ext>
            </a:extLst>
          </p:cNvPr>
          <p:cNvGrpSpPr/>
          <p:nvPr/>
        </p:nvGrpSpPr>
        <p:grpSpPr>
          <a:xfrm>
            <a:off x="60540" y="1220905"/>
            <a:ext cx="366502" cy="292496"/>
            <a:chOff x="1921475" y="3695200"/>
            <a:chExt cx="438400" cy="349875"/>
          </a:xfrm>
          <a:solidFill>
            <a:srgbClr val="00B050"/>
          </a:solidFill>
        </p:grpSpPr>
        <p:sp>
          <p:nvSpPr>
            <p:cNvPr id="48" name="Google Shape;1197;p48">
              <a:extLst>
                <a:ext uri="{FF2B5EF4-FFF2-40B4-BE49-F238E27FC236}">
                  <a16:creationId xmlns:a16="http://schemas.microsoft.com/office/drawing/2014/main" id="{FFB4F36F-B33D-4D4F-A59D-83A4AD44ADBC}"/>
                </a:ext>
              </a:extLst>
            </p:cNvPr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l" t="t" r="r" b="b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05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49" name="Google Shape;1198;p48">
              <a:extLst>
                <a:ext uri="{FF2B5EF4-FFF2-40B4-BE49-F238E27FC236}">
                  <a16:creationId xmlns:a16="http://schemas.microsoft.com/office/drawing/2014/main" id="{523FBC17-5F95-4CB0-A826-1701C2207916}"/>
                </a:ext>
              </a:extLst>
            </p:cNvPr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l" t="t" r="r" b="b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05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50" name="Google Shape;1199;p48">
              <a:extLst>
                <a:ext uri="{FF2B5EF4-FFF2-40B4-BE49-F238E27FC236}">
                  <a16:creationId xmlns:a16="http://schemas.microsoft.com/office/drawing/2014/main" id="{EB32D249-09ED-42AC-B1BF-0F067A496EDC}"/>
                </a:ext>
              </a:extLst>
            </p:cNvPr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l" t="t" r="r" b="b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050"/>
                </a:solidFill>
                <a:highlight>
                  <a:srgbClr val="FFFF00"/>
                </a:highlight>
              </a:endParaRPr>
            </a:p>
          </p:txBody>
        </p:sp>
      </p:grpSp>
      <p:grpSp>
        <p:nvGrpSpPr>
          <p:cNvPr id="51" name="Google Shape;1200;p48">
            <a:extLst>
              <a:ext uri="{FF2B5EF4-FFF2-40B4-BE49-F238E27FC236}">
                <a16:creationId xmlns:a16="http://schemas.microsoft.com/office/drawing/2014/main" id="{9AB966B2-6396-4F87-9D48-971CD120F47A}"/>
              </a:ext>
            </a:extLst>
          </p:cNvPr>
          <p:cNvGrpSpPr/>
          <p:nvPr/>
        </p:nvGrpSpPr>
        <p:grpSpPr>
          <a:xfrm>
            <a:off x="3096045" y="1207099"/>
            <a:ext cx="359355" cy="301190"/>
            <a:chOff x="2599825" y="3689700"/>
            <a:chExt cx="429850" cy="360275"/>
          </a:xfrm>
          <a:solidFill>
            <a:srgbClr val="00B0F0"/>
          </a:solidFill>
        </p:grpSpPr>
        <p:sp>
          <p:nvSpPr>
            <p:cNvPr id="52" name="Google Shape;1201;p48">
              <a:extLst>
                <a:ext uri="{FF2B5EF4-FFF2-40B4-BE49-F238E27FC236}">
                  <a16:creationId xmlns:a16="http://schemas.microsoft.com/office/drawing/2014/main" id="{42F7B3D9-AC54-41A7-8B3E-FC0DAD12BB38}"/>
                </a:ext>
              </a:extLst>
            </p:cNvPr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l" t="t" r="r" b="b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02;p48">
              <a:extLst>
                <a:ext uri="{FF2B5EF4-FFF2-40B4-BE49-F238E27FC236}">
                  <a16:creationId xmlns:a16="http://schemas.microsoft.com/office/drawing/2014/main" id="{856E4A84-8D42-4FF6-BED0-F3F6CF0F420B}"/>
                </a:ext>
              </a:extLst>
            </p:cNvPr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l" t="t" r="r" b="b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1178;p48">
            <a:extLst>
              <a:ext uri="{FF2B5EF4-FFF2-40B4-BE49-F238E27FC236}">
                <a16:creationId xmlns:a16="http://schemas.microsoft.com/office/drawing/2014/main" id="{7362A9F1-5375-4705-9573-69D3A0DB2CE8}"/>
              </a:ext>
            </a:extLst>
          </p:cNvPr>
          <p:cNvSpPr/>
          <p:nvPr/>
        </p:nvSpPr>
        <p:spPr>
          <a:xfrm>
            <a:off x="6001444" y="1207099"/>
            <a:ext cx="355300" cy="355279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628;p30">
            <a:extLst>
              <a:ext uri="{FF2B5EF4-FFF2-40B4-BE49-F238E27FC236}">
                <a16:creationId xmlns:a16="http://schemas.microsoft.com/office/drawing/2014/main" id="{0CC1741E-0856-4C05-ADCC-45061DEE386B}"/>
              </a:ext>
            </a:extLst>
          </p:cNvPr>
          <p:cNvSpPr txBox="1">
            <a:spLocks/>
          </p:cNvSpPr>
          <p:nvPr/>
        </p:nvSpPr>
        <p:spPr>
          <a:xfrm>
            <a:off x="6356744" y="1119446"/>
            <a:ext cx="2726716" cy="3014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◉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◉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●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○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●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○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■"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en-US" sz="1400" b="1" dirty="0"/>
              <a:t>Administrator</a:t>
            </a:r>
          </a:p>
          <a:p>
            <a:pPr marL="171450" indent="-171450"/>
            <a:r>
              <a:rPr lang="en-US" sz="1400" dirty="0"/>
              <a:t>Not ordinary users</a:t>
            </a:r>
          </a:p>
          <a:p>
            <a:pPr marL="171450" indent="-171450"/>
            <a:r>
              <a:rPr lang="en-US" sz="1400" dirty="0"/>
              <a:t>Authority to add or remove users and items</a:t>
            </a:r>
          </a:p>
          <a:p>
            <a:pPr marL="171450" indent="-171450"/>
            <a:r>
              <a:rPr lang="en-US" sz="1400" dirty="0"/>
              <a:t>Permission to update the prices</a:t>
            </a:r>
          </a:p>
          <a:p>
            <a:pPr marL="171450" indent="-171450"/>
            <a:r>
              <a:rPr lang="en-US" sz="1400" dirty="0"/>
              <a:t>Manage details of customers and employees</a:t>
            </a:r>
          </a:p>
          <a:p>
            <a:pPr marL="171450" indent="-171450"/>
            <a:r>
              <a:rPr lang="en-US" sz="1400" dirty="0"/>
              <a:t>Manage details of services and products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43"/>
          <p:cNvSpPr txBox="1">
            <a:spLocks noGrp="1"/>
          </p:cNvSpPr>
          <p:nvPr>
            <p:ph type="title" idx="4294967295"/>
          </p:nvPr>
        </p:nvSpPr>
        <p:spPr>
          <a:xfrm>
            <a:off x="324724" y="2376365"/>
            <a:ext cx="3160939" cy="39076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tx2">
                    <a:lumMod val="10000"/>
                  </a:schemeClr>
                </a:solidFill>
              </a:rPr>
              <a:t>Conceptual Model</a:t>
            </a:r>
            <a:endParaRPr sz="3200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849" name="Google Shape;849;p43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A66BD8E1-DACB-4A3F-B87D-C1FBFE9A98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41"/>
          <a:stretch/>
        </p:blipFill>
        <p:spPr>
          <a:xfrm>
            <a:off x="4246323" y="12067"/>
            <a:ext cx="4572954" cy="513997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43"/>
          <p:cNvSpPr txBox="1">
            <a:spLocks noGrp="1"/>
          </p:cNvSpPr>
          <p:nvPr>
            <p:ph type="title" idx="4294967295"/>
          </p:nvPr>
        </p:nvSpPr>
        <p:spPr>
          <a:xfrm>
            <a:off x="2991530" y="76510"/>
            <a:ext cx="3160939" cy="39076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tx2">
                    <a:lumMod val="10000"/>
                  </a:schemeClr>
                </a:solidFill>
              </a:rPr>
              <a:t>Logical Model</a:t>
            </a:r>
            <a:endParaRPr sz="3200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849" name="Google Shape;849;p43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swald"/>
                <a:sym typeface="Oswald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6</a:t>
            </a:fld>
            <a:endParaRPr kumimoji="0" sz="1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swald"/>
              <a:sym typeface="Oswald"/>
            </a:endParaRP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65558756-2EED-4CC1-83E0-F2BE2D1ADE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935"/>
          <a:stretch/>
        </p:blipFill>
        <p:spPr>
          <a:xfrm>
            <a:off x="0" y="550040"/>
            <a:ext cx="9144000" cy="4056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115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35"/>
          <p:cNvSpPr txBox="1">
            <a:spLocks noGrp="1"/>
          </p:cNvSpPr>
          <p:nvPr>
            <p:ph type="ctrTitle" idx="4294967295"/>
          </p:nvPr>
        </p:nvSpPr>
        <p:spPr>
          <a:xfrm>
            <a:off x="1275150" y="1899562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 dirty="0"/>
              <a:t>THANK YOU!</a:t>
            </a:r>
            <a:endParaRPr sz="10000" dirty="0"/>
          </a:p>
        </p:txBody>
      </p:sp>
      <p:sp>
        <p:nvSpPr>
          <p:cNvPr id="721" name="Google Shape;721;p35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4BE970-AD55-4F4D-8AA5-2219481765DA}"/>
              </a:ext>
            </a:extLst>
          </p:cNvPr>
          <p:cNvSpPr txBox="1"/>
          <p:nvPr/>
        </p:nvSpPr>
        <p:spPr>
          <a:xfrm>
            <a:off x="3774215" y="2897575"/>
            <a:ext cx="44449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72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👍</a:t>
            </a:r>
            <a:endParaRPr lang="en-US" sz="7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Quince template">
  <a:themeElements>
    <a:clrScheme name="Custom 347">
      <a:dk1>
        <a:srgbClr val="28324A"/>
      </a:dk1>
      <a:lt1>
        <a:srgbClr val="FFFFFF"/>
      </a:lt1>
      <a:dk2>
        <a:srgbClr val="707685"/>
      </a:dk2>
      <a:lt2>
        <a:srgbClr val="E5E5E5"/>
      </a:lt2>
      <a:accent1>
        <a:srgbClr val="00CEF6"/>
      </a:accent1>
      <a:accent2>
        <a:srgbClr val="3C78D8"/>
      </a:accent2>
      <a:accent3>
        <a:srgbClr val="00A7C8"/>
      </a:accent3>
      <a:accent4>
        <a:srgbClr val="8EC400"/>
      </a:accent4>
      <a:accent5>
        <a:srgbClr val="AFF000"/>
      </a:accent5>
      <a:accent6>
        <a:srgbClr val="7F7F7F"/>
      </a:accent6>
      <a:hlink>
        <a:srgbClr val="28324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227</Words>
  <Application>Microsoft Office PowerPoint</Application>
  <PresentationFormat>On-screen Show (16:9)</PresentationFormat>
  <Paragraphs>52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Times New Roman</vt:lpstr>
      <vt:lpstr>Wingdings</vt:lpstr>
      <vt:lpstr>Oswald</vt:lpstr>
      <vt:lpstr>Adobe Fan Heiti Std B</vt:lpstr>
      <vt:lpstr>Source Sans Pro</vt:lpstr>
      <vt:lpstr>Arial</vt:lpstr>
      <vt:lpstr>Quince template</vt:lpstr>
      <vt:lpstr>eMart</vt:lpstr>
      <vt:lpstr>PowerPoint Presentation</vt:lpstr>
      <vt:lpstr>Description</vt:lpstr>
      <vt:lpstr>Users and their Requirements</vt:lpstr>
      <vt:lpstr>Conceptual Model</vt:lpstr>
      <vt:lpstr>Logical Model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eMart</dc:title>
  <cp:lastModifiedBy>P.H.J.U. ARIYAWANSHA</cp:lastModifiedBy>
  <cp:revision>4</cp:revision>
  <dcterms:modified xsi:type="dcterms:W3CDTF">2022-02-10T13:46:59Z</dcterms:modified>
</cp:coreProperties>
</file>